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1200" y="-18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1177187408"/>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518842335"/>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3473033128"/>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2421640818"/>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2700584383"/>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216814806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3564076319"/>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606662748"/>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1913668707"/>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977319992"/>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532A67A-9BC9-4CBA-BD80-F5A13DEAD77C}" type="datetimeFigureOut">
              <a:rPr lang="en-US" smtClean="0"/>
              <a:t>3/2/2022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DE39CD6-33A1-4BF7-BC79-AB1A19DC4B7F}" type="slidenum">
              <a:rPr lang="en-US" smtClean="0"/>
              <a:t>‹#›</a:t>
            </a:fld>
            <a:endParaRPr lang="en-US" dirty="0"/>
          </a:p>
        </p:txBody>
      </p:sp>
    </p:spTree>
    <p:extLst>
      <p:ext uri="{BB962C8B-B14F-4D97-AF65-F5344CB8AC3E}">
        <p14:creationId xmlns:p14="http://schemas.microsoft.com/office/powerpoint/2010/main" val="2598614404"/>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0" r="-10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32A67A-9BC9-4CBA-BD80-F5A13DEAD77C}" type="datetimeFigureOut">
              <a:rPr lang="en-US" smtClean="0"/>
              <a:t>3/2/2022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E39CD6-33A1-4BF7-BC79-AB1A19DC4B7F}" type="slidenum">
              <a:rPr lang="en-US" smtClean="0"/>
              <a:t>‹#›</a:t>
            </a:fld>
            <a:endParaRPr lang="en-US" dirty="0"/>
          </a:p>
        </p:txBody>
      </p:sp>
    </p:spTree>
    <p:extLst>
      <p:ext uri="{BB962C8B-B14F-4D97-AF65-F5344CB8AC3E}">
        <p14:creationId xmlns:p14="http://schemas.microsoft.com/office/powerpoint/2010/main" val="340134163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Atheism" TargetMode="External"/><Relationship Id="rId7" Type="http://schemas.openxmlformats.org/officeDocument/2006/relationships/image" Target="../media/image9.png"/><Relationship Id="rId2" Type="http://schemas.openxmlformats.org/officeDocument/2006/relationships/hyperlink" Target="https://en.wikipedia.org/wiki/Irreligion" TargetMode="External"/><Relationship Id="rId1" Type="http://schemas.openxmlformats.org/officeDocument/2006/relationships/slideLayout" Target="../slideLayouts/slideLayout2.xml"/><Relationship Id="rId6" Type="http://schemas.openxmlformats.org/officeDocument/2006/relationships/hyperlink" Target="https://en.wikipedia.org/wiki/Catholic_Church" TargetMode="External"/><Relationship Id="rId5" Type="http://schemas.openxmlformats.org/officeDocument/2006/relationships/hyperlink" Target="https://en.wikipedia.org/wiki/Christianity" TargetMode="External"/><Relationship Id="rId4" Type="http://schemas.openxmlformats.org/officeDocument/2006/relationships/hyperlink" Target="https://en.wikipedia.org/wiki/Agnosticism"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Czech Republic | RSF"/>
          <p:cNvPicPr>
            <a:picLocks noChangeAspect="1" noChangeArrowheads="1"/>
          </p:cNvPicPr>
          <p:nvPr/>
        </p:nvPicPr>
        <p:blipFill rotWithShape="1">
          <a:blip r:embed="rId2">
            <a:extLst>
              <a:ext uri="{28A0092B-C50C-407E-A947-70E740481C1C}">
                <a14:useLocalDpi xmlns:a14="http://schemas.microsoft.com/office/drawing/2010/main" val="0"/>
              </a:ext>
            </a:extLst>
          </a:blip>
          <a:srcRect l="-152" t="563" r="43164" b="-27"/>
          <a:stretch/>
        </p:blipFill>
        <p:spPr bwMode="auto">
          <a:xfrm>
            <a:off x="-76200" y="0"/>
            <a:ext cx="29718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3"/>
          <p:cNvSpPr txBox="1">
            <a:spLocks/>
          </p:cNvSpPr>
          <p:nvPr/>
        </p:nvSpPr>
        <p:spPr>
          <a:xfrm>
            <a:off x="2133600" y="1"/>
            <a:ext cx="7772400" cy="6858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b="1" dirty="0" smtClean="0">
                <a:solidFill>
                  <a:schemeClr val="bg1"/>
                </a:solidFill>
                <a:effectLst>
                  <a:outerShdw blurRad="38100" dist="38100" dir="2700000" algn="tl">
                    <a:srgbClr val="000000">
                      <a:alpha val="43137"/>
                    </a:srgbClr>
                  </a:outerShdw>
                </a:effectLst>
                <a:latin typeface="Vivaldi" pitchFamily="66" charset="0"/>
              </a:rPr>
              <a:t>Czech Republic Cultural tourism</a:t>
            </a:r>
            <a:endParaRPr lang="en-US" b="1" dirty="0">
              <a:solidFill>
                <a:schemeClr val="bg1"/>
              </a:solidFill>
              <a:effectLst>
                <a:outerShdw blurRad="38100" dist="38100" dir="2700000" algn="tl">
                  <a:srgbClr val="000000">
                    <a:alpha val="43137"/>
                  </a:srgbClr>
                </a:outerShdw>
              </a:effectLst>
              <a:latin typeface="Vivaldi" pitchFamily="66" charset="0"/>
            </a:endParaRPr>
          </a:p>
        </p:txBody>
      </p:sp>
      <p:sp>
        <p:nvSpPr>
          <p:cNvPr id="13" name="Subtitle 4"/>
          <p:cNvSpPr txBox="1">
            <a:spLocks/>
          </p:cNvSpPr>
          <p:nvPr/>
        </p:nvSpPr>
        <p:spPr>
          <a:xfrm>
            <a:off x="2819400" y="838200"/>
            <a:ext cx="6400800" cy="3962400"/>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dirty="0">
                <a:solidFill>
                  <a:schemeClr val="bg1"/>
                </a:solidFill>
                <a:latin typeface="Georgia" pitchFamily="18" charset="0"/>
              </a:rPr>
              <a:t> Cultural tourism </a:t>
            </a:r>
            <a:r>
              <a:rPr lang="en-US" dirty="0" smtClean="0">
                <a:solidFill>
                  <a:schemeClr val="bg1"/>
                </a:solidFill>
                <a:latin typeface="Georgia" pitchFamily="18" charset="0"/>
              </a:rPr>
              <a:t>experiences include</a:t>
            </a:r>
            <a:r>
              <a:rPr lang="en-US" sz="2800" dirty="0">
                <a:solidFill>
                  <a:schemeClr val="bg1"/>
                </a:solidFill>
                <a:latin typeface="Georgia" pitchFamily="18" charset="0"/>
              </a:rPr>
              <a:t>:</a:t>
            </a:r>
          </a:p>
          <a:p>
            <a:pPr>
              <a:buFont typeface="Wingdings" pitchFamily="2" charset="2"/>
              <a:buChar char="ü"/>
            </a:pPr>
            <a:r>
              <a:rPr lang="en-US" sz="2400" dirty="0" smtClean="0">
                <a:solidFill>
                  <a:schemeClr val="bg1"/>
                </a:solidFill>
                <a:latin typeface="Georgia" pitchFamily="18" charset="0"/>
              </a:rPr>
              <a:t>Architectural and Archaeological Treasures</a:t>
            </a:r>
          </a:p>
          <a:p>
            <a:pPr>
              <a:buFont typeface="Wingdings" pitchFamily="2" charset="2"/>
              <a:buChar char="ü"/>
            </a:pPr>
            <a:r>
              <a:rPr lang="en-US" sz="2400" dirty="0" smtClean="0">
                <a:solidFill>
                  <a:schemeClr val="bg1"/>
                </a:solidFill>
                <a:latin typeface="Georgia" pitchFamily="18" charset="0"/>
              </a:rPr>
              <a:t>Culinary Activities</a:t>
            </a:r>
          </a:p>
          <a:p>
            <a:pPr>
              <a:buFont typeface="Wingdings" pitchFamily="2" charset="2"/>
              <a:buChar char="ü"/>
            </a:pPr>
            <a:r>
              <a:rPr lang="en-US" sz="2400" dirty="0" smtClean="0">
                <a:solidFill>
                  <a:schemeClr val="bg1"/>
                </a:solidFill>
                <a:latin typeface="Georgia" pitchFamily="18" charset="0"/>
              </a:rPr>
              <a:t>Festivals or Events</a:t>
            </a:r>
          </a:p>
          <a:p>
            <a:pPr>
              <a:buFont typeface="Wingdings" pitchFamily="2" charset="2"/>
              <a:buChar char="ü"/>
            </a:pPr>
            <a:r>
              <a:rPr lang="en-US" sz="2400" dirty="0" smtClean="0">
                <a:solidFill>
                  <a:schemeClr val="bg1"/>
                </a:solidFill>
                <a:latin typeface="Georgia" pitchFamily="18" charset="0"/>
              </a:rPr>
              <a:t>Historic or Heritage sites</a:t>
            </a:r>
          </a:p>
          <a:p>
            <a:pPr>
              <a:buFont typeface="Wingdings" pitchFamily="2" charset="2"/>
              <a:buChar char="ü"/>
            </a:pPr>
            <a:r>
              <a:rPr lang="en-US" sz="2400" dirty="0" smtClean="0">
                <a:solidFill>
                  <a:schemeClr val="bg1"/>
                </a:solidFill>
                <a:latin typeface="Georgia" pitchFamily="18" charset="0"/>
              </a:rPr>
              <a:t>Monuments and Landmarks</a:t>
            </a:r>
          </a:p>
          <a:p>
            <a:pPr>
              <a:buFont typeface="Wingdings" pitchFamily="2" charset="2"/>
              <a:buChar char="ü"/>
            </a:pPr>
            <a:r>
              <a:rPr lang="en-US" sz="2400" dirty="0" smtClean="0">
                <a:solidFill>
                  <a:schemeClr val="bg1"/>
                </a:solidFill>
                <a:latin typeface="Georgia" pitchFamily="18" charset="0"/>
              </a:rPr>
              <a:t>Museums and Exhibitions</a:t>
            </a:r>
            <a:endParaRPr lang="en-US" sz="2400" dirty="0">
              <a:solidFill>
                <a:schemeClr val="bg1"/>
              </a:solidFill>
              <a:latin typeface="Georgia" pitchFamily="18" charset="0"/>
            </a:endParaRPr>
          </a:p>
        </p:txBody>
      </p:sp>
      <p:sp>
        <p:nvSpPr>
          <p:cNvPr id="14" name="Subtitle 4"/>
          <p:cNvSpPr txBox="1">
            <a:spLocks/>
          </p:cNvSpPr>
          <p:nvPr/>
        </p:nvSpPr>
        <p:spPr>
          <a:xfrm>
            <a:off x="2514600" y="5105400"/>
            <a:ext cx="6400800" cy="1066800"/>
          </a:xfrm>
          <a:prstGeom prst="rect">
            <a:avLst/>
          </a:prstGeom>
        </p:spPr>
        <p:txBody>
          <a:bodyPr vert="horz" lIns="45720" tIns="0" rIns="45720" bIns="0">
            <a:noAutofit/>
          </a:bodyPr>
          <a:lstStyle>
            <a:lvl1pPr marL="0" indent="0" algn="r" rtl="0" eaLnBrk="1" latinLnBrk="0" hangingPunct="1">
              <a:spcBef>
                <a:spcPts val="600"/>
              </a:spcBef>
              <a:buClr>
                <a:schemeClr val="tx2"/>
              </a:buClr>
              <a:buSzPct val="73000"/>
              <a:buFont typeface="Wingdings 2"/>
              <a:buNone/>
              <a:defRPr kumimoji="0" sz="2200" kern="1200" baseline="0">
                <a:solidFill>
                  <a:srgbClr val="FFFFFF"/>
                </a:solidFill>
                <a:effectLst/>
                <a:latin typeface="+mn-lt"/>
                <a:ea typeface="+mn-ea"/>
                <a:cs typeface="+mn-cs"/>
              </a:defRPr>
            </a:lvl1pPr>
            <a:lvl2pPr marL="457200" indent="0" algn="ctr" rtl="0" eaLnBrk="1" latinLnBrk="0" hangingPunct="1">
              <a:spcBef>
                <a:spcPts val="500"/>
              </a:spcBef>
              <a:buClr>
                <a:schemeClr val="accent4"/>
              </a:buClr>
              <a:buSzPct val="80000"/>
              <a:buFont typeface="Wingdings 2"/>
              <a:buNone/>
              <a:defRPr kumimoji="0" sz="2300" kern="1200">
                <a:solidFill>
                  <a:schemeClr val="tx1">
                    <a:tint val="85000"/>
                  </a:schemeClr>
                </a:solidFill>
                <a:latin typeface="+mn-lt"/>
                <a:ea typeface="+mn-ea"/>
                <a:cs typeface="+mn-cs"/>
              </a:defRPr>
            </a:lvl2pPr>
            <a:lvl3pPr marL="914400" indent="0" algn="ctr" rtl="0" eaLnBrk="1" latinLnBrk="0" hangingPunct="1">
              <a:spcBef>
                <a:spcPts val="400"/>
              </a:spcBef>
              <a:buClr>
                <a:schemeClr val="accent4"/>
              </a:buClr>
              <a:buSzPct val="60000"/>
              <a:buFont typeface="Wingdings"/>
              <a:buNone/>
              <a:defRPr kumimoji="0" sz="2000" kern="1200">
                <a:solidFill>
                  <a:schemeClr val="tx1"/>
                </a:solidFill>
                <a:latin typeface="+mn-lt"/>
                <a:ea typeface="+mn-ea"/>
                <a:cs typeface="+mn-cs"/>
              </a:defRPr>
            </a:lvl3pPr>
            <a:lvl4pPr marL="1371600" indent="0" algn="ctr" rtl="0" eaLnBrk="1" latinLnBrk="0" hangingPunct="1">
              <a:spcBef>
                <a:spcPct val="20000"/>
              </a:spcBef>
              <a:buClr>
                <a:schemeClr val="accent4"/>
              </a:buClr>
              <a:buSzPct val="80000"/>
              <a:buFont typeface="Wingdings 2"/>
              <a:buNone/>
              <a:defRPr kumimoji="0" sz="2000" kern="1200">
                <a:solidFill>
                  <a:schemeClr val="tx1">
                    <a:tint val="85000"/>
                  </a:schemeClr>
                </a:solidFill>
                <a:latin typeface="+mn-lt"/>
                <a:ea typeface="+mn-ea"/>
                <a:cs typeface="+mn-cs"/>
              </a:defRPr>
            </a:lvl4pPr>
            <a:lvl5pPr marL="1828800" indent="0" algn="ctr" rtl="0" eaLnBrk="1" latinLnBrk="0" hangingPunct="1">
              <a:spcBef>
                <a:spcPts val="400"/>
              </a:spcBef>
              <a:buClr>
                <a:schemeClr val="accent4"/>
              </a:buClr>
              <a:buSzPct val="70000"/>
              <a:buFont typeface="Wingdings"/>
              <a:buNone/>
              <a:defRPr kumimoji="0" sz="1800" kern="1200">
                <a:solidFill>
                  <a:schemeClr val="tx1"/>
                </a:solidFill>
                <a:latin typeface="+mn-lt"/>
                <a:ea typeface="+mn-ea"/>
                <a:cs typeface="+mn-cs"/>
              </a:defRPr>
            </a:lvl5pPr>
            <a:lvl6pPr marL="2286000" indent="0" algn="ctr" rtl="0" eaLnBrk="1" latinLnBrk="0" hangingPunct="1">
              <a:spcBef>
                <a:spcPts val="400"/>
              </a:spcBef>
              <a:buClr>
                <a:schemeClr val="accent4"/>
              </a:buClr>
              <a:buSzPct val="80000"/>
              <a:buFont typeface="Wingdings 2"/>
              <a:buNone/>
              <a:defRPr kumimoji="0" sz="1800" kern="1200">
                <a:solidFill>
                  <a:schemeClr val="tx1">
                    <a:tint val="85000"/>
                  </a:schemeClr>
                </a:solidFill>
                <a:latin typeface="+mn-lt"/>
                <a:ea typeface="+mn-ea"/>
                <a:cs typeface="+mn-cs"/>
              </a:defRPr>
            </a:lvl6pPr>
            <a:lvl7pPr marL="2743200" indent="0" algn="ctr" rtl="0" eaLnBrk="1" latinLnBrk="0" hangingPunct="1">
              <a:spcBef>
                <a:spcPct val="20000"/>
              </a:spcBef>
              <a:buClr>
                <a:schemeClr val="accent4"/>
              </a:buClr>
              <a:buSzPct val="80000"/>
              <a:buFont typeface="Wingdings 2"/>
              <a:buNone/>
              <a:defRPr kumimoji="0" sz="1600" kern="1200" baseline="0">
                <a:solidFill>
                  <a:schemeClr val="tx1"/>
                </a:solidFill>
                <a:latin typeface="+mn-lt"/>
                <a:ea typeface="+mn-ea"/>
                <a:cs typeface="+mn-cs"/>
              </a:defRPr>
            </a:lvl7pPr>
            <a:lvl8pPr marL="3200400" indent="0" algn="ctr" rtl="0" eaLnBrk="1" latinLnBrk="0" hangingPunct="1">
              <a:spcBef>
                <a:spcPts val="300"/>
              </a:spcBef>
              <a:buClr>
                <a:schemeClr val="accent4"/>
              </a:buClr>
              <a:buSzPct val="100000"/>
              <a:buNone/>
              <a:defRPr kumimoji="0" sz="1600" kern="1200" baseline="0">
                <a:solidFill>
                  <a:schemeClr val="tx1">
                    <a:tint val="85000"/>
                  </a:schemeClr>
                </a:solidFill>
                <a:latin typeface="+mn-lt"/>
                <a:ea typeface="+mn-ea"/>
                <a:cs typeface="+mn-cs"/>
              </a:defRPr>
            </a:lvl8pPr>
            <a:lvl9pPr marL="3657600" indent="0" algn="ctr" rtl="0" eaLnBrk="1" latinLnBrk="0" hangingPunct="1">
              <a:spcBef>
                <a:spcPct val="20000"/>
              </a:spcBef>
              <a:buClr>
                <a:schemeClr val="accent4"/>
              </a:buClr>
              <a:buSzPct val="100000"/>
              <a:buFont typeface="Wingdings"/>
              <a:buNone/>
              <a:defRPr kumimoji="0" sz="1400" kern="1200" baseline="0">
                <a:solidFill>
                  <a:schemeClr val="tx1"/>
                </a:solidFill>
                <a:latin typeface="+mn-lt"/>
                <a:ea typeface="+mn-ea"/>
                <a:cs typeface="+mn-cs"/>
              </a:defRPr>
            </a:lvl9pPr>
            <a:extLst/>
          </a:lstStyle>
          <a:p>
            <a:pPr algn="ctr"/>
            <a:r>
              <a:rPr lang="en-US" sz="6000" dirty="0" smtClean="0">
                <a:solidFill>
                  <a:schemeClr val="bg1"/>
                </a:solidFill>
                <a:effectLst>
                  <a:outerShdw blurRad="38100" dist="38100" dir="2700000" algn="tl">
                    <a:srgbClr val="000000">
                      <a:alpha val="43137"/>
                    </a:srgbClr>
                  </a:outerShdw>
                </a:effectLst>
                <a:latin typeface="Freestyle Script" pitchFamily="66" charset="0"/>
              </a:rPr>
              <a:t>Tourism of Czech Republic</a:t>
            </a:r>
            <a:endParaRPr lang="en-US" sz="6000" b="1" dirty="0">
              <a:solidFill>
                <a:schemeClr val="bg1"/>
              </a:solidFill>
              <a:effectLst>
                <a:outerShdw blurRad="38100" dist="38100" dir="2700000" algn="tl">
                  <a:srgbClr val="000000">
                    <a:alpha val="43137"/>
                  </a:srgbClr>
                </a:outerShdw>
              </a:effectLst>
              <a:latin typeface="Freestyle Script" pitchFamily="66" charset="0"/>
            </a:endParaRPr>
          </a:p>
        </p:txBody>
      </p:sp>
    </p:spTree>
    <p:extLst>
      <p:ext uri="{BB962C8B-B14F-4D97-AF65-F5344CB8AC3E}">
        <p14:creationId xmlns:p14="http://schemas.microsoft.com/office/powerpoint/2010/main" val="4276787728"/>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0601"/>
            <a:ext cx="5181600" cy="2362200"/>
          </a:xfrm>
        </p:spPr>
        <p:txBody>
          <a:bodyPr>
            <a:noAutofit/>
          </a:bodyPr>
          <a:lstStyle/>
          <a:p>
            <a:r>
              <a:rPr lang="en-US" sz="2400" dirty="0">
                <a:solidFill>
                  <a:schemeClr val="bg1"/>
                </a:solidFill>
                <a:latin typeface="Georgia" pitchFamily="18" charset="0"/>
              </a:rPr>
              <a:t>Religion in the Czech Republic is varied, with a vast majority of the population (78%) being either </a:t>
            </a:r>
            <a:r>
              <a:rPr lang="en-US" sz="2400" dirty="0">
                <a:solidFill>
                  <a:schemeClr val="bg1"/>
                </a:solidFill>
                <a:latin typeface="Georgia" pitchFamily="18" charset="0"/>
                <a:hlinkClick r:id="rId2" tooltip="Irreligion"/>
              </a:rPr>
              <a:t>irreligious</a:t>
            </a:r>
            <a:r>
              <a:rPr lang="en-US" sz="2400" dirty="0">
                <a:solidFill>
                  <a:schemeClr val="bg1"/>
                </a:solidFill>
                <a:latin typeface="Georgia" pitchFamily="18" charset="0"/>
              </a:rPr>
              <a:t> (</a:t>
            </a:r>
            <a:r>
              <a:rPr lang="en-US" sz="2400" dirty="0">
                <a:solidFill>
                  <a:schemeClr val="bg1"/>
                </a:solidFill>
                <a:latin typeface="Georgia" pitchFamily="18" charset="0"/>
                <a:hlinkClick r:id="rId3" tooltip="Atheism"/>
              </a:rPr>
              <a:t>atheist</a:t>
            </a:r>
            <a:r>
              <a:rPr lang="en-US" sz="2400" dirty="0">
                <a:solidFill>
                  <a:schemeClr val="bg1"/>
                </a:solidFill>
                <a:latin typeface="Georgia" pitchFamily="18" charset="0"/>
              </a:rPr>
              <a:t>, </a:t>
            </a:r>
            <a:r>
              <a:rPr lang="en-US" sz="2400" dirty="0">
                <a:solidFill>
                  <a:schemeClr val="bg1"/>
                </a:solidFill>
                <a:latin typeface="Georgia" pitchFamily="18" charset="0"/>
                <a:hlinkClick r:id="rId4" tooltip="Agnosticism"/>
              </a:rPr>
              <a:t>agnostic</a:t>
            </a:r>
            <a:r>
              <a:rPr lang="en-US" sz="2400" dirty="0">
                <a:solidFill>
                  <a:schemeClr val="bg1"/>
                </a:solidFill>
                <a:latin typeface="Georgia" pitchFamily="18" charset="0"/>
              </a:rPr>
              <a:t> or other irreligious life stances) or declaring neither religious nor irreligious identities, and almost equal minorities represented by </a:t>
            </a:r>
            <a:r>
              <a:rPr lang="en-US" sz="2400" dirty="0">
                <a:solidFill>
                  <a:schemeClr val="bg1"/>
                </a:solidFill>
                <a:latin typeface="Georgia" pitchFamily="18" charset="0"/>
                <a:hlinkClick r:id="rId5" tooltip="Christianity"/>
              </a:rPr>
              <a:t>Christianity</a:t>
            </a:r>
            <a:r>
              <a:rPr lang="en-US" sz="2400" dirty="0">
                <a:solidFill>
                  <a:schemeClr val="bg1"/>
                </a:solidFill>
                <a:latin typeface="Georgia" pitchFamily="18" charset="0"/>
              </a:rPr>
              <a:t> (11.7%, almost entirely </a:t>
            </a:r>
            <a:r>
              <a:rPr lang="en-US" sz="2400" dirty="0">
                <a:solidFill>
                  <a:schemeClr val="bg1"/>
                </a:solidFill>
                <a:latin typeface="Georgia" pitchFamily="18" charset="0"/>
                <a:hlinkClick r:id="rId6" tooltip="Catholic Church"/>
              </a:rPr>
              <a:t>Catholicism</a:t>
            </a:r>
            <a:r>
              <a:rPr lang="en-US" sz="2400" dirty="0">
                <a:solidFill>
                  <a:schemeClr val="bg1"/>
                </a:solidFill>
                <a:latin typeface="Georgia" pitchFamily="18" charset="0"/>
              </a:rPr>
              <a:t>) and other religious identities or beliefs (10.8</a:t>
            </a:r>
            <a:r>
              <a:rPr lang="en-US" sz="2400" dirty="0">
                <a:solidFill>
                  <a:schemeClr val="bg1"/>
                </a:solidFill>
                <a:latin typeface="Georgia" pitchFamily="18" charset="0"/>
              </a:rPr>
              <a:t>%).</a:t>
            </a:r>
            <a:endParaRPr lang="en-US" sz="2400" dirty="0">
              <a:solidFill>
                <a:schemeClr val="bg1"/>
              </a:solidFill>
              <a:latin typeface="Georgia" pitchFamily="18" charset="0"/>
            </a:endParaRPr>
          </a:p>
        </p:txBody>
      </p:sp>
      <p:sp>
        <p:nvSpPr>
          <p:cNvPr id="4" name="Title 1"/>
          <p:cNvSpPr>
            <a:spLocks noGrp="1"/>
          </p:cNvSpPr>
          <p:nvPr>
            <p:ph type="title"/>
          </p:nvPr>
        </p:nvSpPr>
        <p:spPr>
          <a:xfrm>
            <a:off x="457200" y="-304800"/>
            <a:ext cx="8229600" cy="1143000"/>
          </a:xfrm>
        </p:spPr>
        <p:txBody>
          <a:bodyPr vert="horz" lIns="91440" tIns="45720" rIns="91440" bIns="45720" rtlCol="0" anchor="ctr">
            <a:normAutofit/>
            <a:scene3d>
              <a:camera prst="orthographicFront"/>
              <a:lightRig rig="threePt" dir="t"/>
            </a:scene3d>
            <a:sp3d extrusionH="57150">
              <a:bevelT w="38100" h="38100" prst="angle"/>
            </a:sp3d>
          </a:bodyPr>
          <a:lstStyle/>
          <a:p>
            <a:r>
              <a:rPr lang="en-US" sz="5400" dirty="0" smtClean="0">
                <a:solidFill>
                  <a:schemeClr val="bg1">
                    <a:lumMod val="50000"/>
                  </a:schemeClr>
                </a:solidFill>
                <a:latin typeface="Tw Cen MT Condensed Extra Bold" pitchFamily="34" charset="0"/>
              </a:rPr>
              <a:t>Religion in the Czech Republic</a:t>
            </a:r>
            <a:endParaRPr lang="en-US" sz="5400" dirty="0">
              <a:solidFill>
                <a:schemeClr val="bg1">
                  <a:lumMod val="50000"/>
                </a:schemeClr>
              </a:solidFill>
              <a:latin typeface="Tw Cen MT Condensed Extra Bold" pitchFamily="34" charset="0"/>
            </a:endParaRPr>
          </a:p>
        </p:txBody>
      </p:sp>
      <p:pic>
        <p:nvPicPr>
          <p:cNvPr id="205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53000" y="990600"/>
            <a:ext cx="4038600" cy="403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0689344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0601"/>
            <a:ext cx="5181600" cy="2362200"/>
          </a:xfrm>
        </p:spPr>
        <p:txBody>
          <a:bodyPr>
            <a:noAutofit/>
          </a:bodyPr>
          <a:lstStyle/>
          <a:p>
            <a:r>
              <a:rPr lang="en-IN" sz="2400" dirty="0" smtClean="0">
                <a:solidFill>
                  <a:schemeClr val="bg1"/>
                </a:solidFill>
                <a:latin typeface="Georgia" pitchFamily="18" charset="0"/>
              </a:rPr>
              <a:t>Prague Castle</a:t>
            </a:r>
          </a:p>
          <a:p>
            <a:r>
              <a:rPr lang="en-IN" sz="2400" dirty="0" smtClean="0">
                <a:solidFill>
                  <a:schemeClr val="bg1"/>
                </a:solidFill>
                <a:latin typeface="Georgia" pitchFamily="18" charset="0"/>
              </a:rPr>
              <a:t>Prague Charles Bridge</a:t>
            </a:r>
          </a:p>
          <a:p>
            <a:r>
              <a:rPr lang="en-US" sz="2400" b="1" dirty="0"/>
              <a:t> </a:t>
            </a:r>
            <a:r>
              <a:rPr lang="en-US" sz="2400" dirty="0">
                <a:solidFill>
                  <a:schemeClr val="bg1"/>
                </a:solidFill>
                <a:latin typeface="Georgia" pitchFamily="18" charset="0"/>
              </a:rPr>
              <a:t>St. Vitus Cathedral</a:t>
            </a:r>
          </a:p>
          <a:p>
            <a:endParaRPr lang="en-IN" sz="2400" dirty="0">
              <a:solidFill>
                <a:schemeClr val="bg1"/>
              </a:solidFill>
              <a:latin typeface="Georgia" pitchFamily="18" charset="0"/>
            </a:endParaRPr>
          </a:p>
        </p:txBody>
      </p:sp>
      <p:sp>
        <p:nvSpPr>
          <p:cNvPr id="4" name="Title 1"/>
          <p:cNvSpPr>
            <a:spLocks noGrp="1"/>
          </p:cNvSpPr>
          <p:nvPr>
            <p:ph type="title"/>
          </p:nvPr>
        </p:nvSpPr>
        <p:spPr>
          <a:xfrm>
            <a:off x="457200" y="-304800"/>
            <a:ext cx="8229600" cy="1143000"/>
          </a:xfrm>
        </p:spPr>
        <p:txBody>
          <a:bodyPr vert="horz" lIns="91440" tIns="45720" rIns="91440" bIns="45720" rtlCol="0" anchor="ctr">
            <a:normAutofit/>
            <a:scene3d>
              <a:camera prst="orthographicFront"/>
              <a:lightRig rig="threePt" dir="t"/>
            </a:scene3d>
            <a:sp3d extrusionH="57150">
              <a:bevelT w="38100" h="38100" prst="angle"/>
            </a:sp3d>
          </a:bodyPr>
          <a:lstStyle/>
          <a:p>
            <a:r>
              <a:rPr lang="en-US" sz="5400" dirty="0" smtClean="0">
                <a:solidFill>
                  <a:schemeClr val="bg1">
                    <a:lumMod val="50000"/>
                  </a:schemeClr>
                </a:solidFill>
                <a:latin typeface="Tw Cen MT Condensed Extra Bold" pitchFamily="34" charset="0"/>
              </a:rPr>
              <a:t>Entertainment Tourism</a:t>
            </a:r>
            <a:endParaRPr lang="en-US" sz="5400" dirty="0">
              <a:solidFill>
                <a:schemeClr val="bg1">
                  <a:lumMod val="50000"/>
                </a:schemeClr>
              </a:solidFill>
              <a:latin typeface="Tw Cen MT Condensed Extra Bold" pitchFamily="34" charset="0"/>
            </a:endParaRPr>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0" y="990600"/>
            <a:ext cx="4038600" cy="403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9167363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7" name="Picture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0"/>
            <a:ext cx="2619375" cy="1676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
            <a:ext cx="2543175" cy="16763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172" y="13952"/>
            <a:ext cx="2649828" cy="1685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152400" y="533400"/>
            <a:ext cx="7239000" cy="1143000"/>
          </a:xfrm>
        </p:spPr>
        <p:txBody>
          <a:bodyPr/>
          <a:lstStyle/>
          <a:p>
            <a:pPr algn="ctr"/>
            <a:r>
              <a:rPr lang="en-US" sz="4000" dirty="0" smtClean="0">
                <a:solidFill>
                  <a:srgbClr val="FFC000"/>
                </a:solidFill>
                <a:latin typeface="Goudy Old Style" pitchFamily="18" charset="0"/>
              </a:rPr>
              <a:t>Europe’s World City</a:t>
            </a:r>
            <a:endParaRPr lang="en-US" dirty="0">
              <a:solidFill>
                <a:srgbClr val="FFC000"/>
              </a:solidFill>
              <a:latin typeface="Goudy Old Style" pitchFamily="18" charset="0"/>
            </a:endParaRPr>
          </a:p>
        </p:txBody>
      </p:sp>
      <p:sp>
        <p:nvSpPr>
          <p:cNvPr id="3" name="Content Placeholder 2"/>
          <p:cNvSpPr>
            <a:spLocks noGrp="1"/>
          </p:cNvSpPr>
          <p:nvPr>
            <p:ph idx="1"/>
          </p:nvPr>
        </p:nvSpPr>
        <p:spPr>
          <a:xfrm>
            <a:off x="381000" y="1752600"/>
            <a:ext cx="7239000" cy="4846320"/>
          </a:xfrm>
        </p:spPr>
        <p:txBody>
          <a:bodyPr>
            <a:noAutofit/>
          </a:bodyPr>
          <a:lstStyle/>
          <a:p>
            <a:pPr marL="0" indent="0">
              <a:buNone/>
            </a:pPr>
            <a:r>
              <a:rPr lang="en-US" sz="2800" dirty="0">
                <a:solidFill>
                  <a:schemeClr val="bg1"/>
                </a:solidFill>
                <a:latin typeface="Georgia" pitchFamily="18" charset="0"/>
              </a:rPr>
              <a:t>The Czech Republic, also known by its short-form name Czechia is a landlocked country in Central Europe. It is bordered by Austria to the south, Germany to the west, Poland to the northeast, and Slovakia to the southeast. The Czech Republic has a hilly landscape that covers an area of 78,871 square kilometers (30,452 sq. mi) with a mostly temperate continental and oceanic climate. The capital and largest city is Prague, and other major cities include Brno and Ostrava.</a:t>
            </a:r>
          </a:p>
        </p:txBody>
      </p:sp>
      <p:sp>
        <p:nvSpPr>
          <p:cNvPr id="4" name="Title 1"/>
          <p:cNvSpPr txBox="1">
            <a:spLocks/>
          </p:cNvSpPr>
          <p:nvPr/>
        </p:nvSpPr>
        <p:spPr>
          <a:xfrm>
            <a:off x="304800" y="-152400"/>
            <a:ext cx="72390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rgbClr val="FFC000"/>
                </a:solidFill>
                <a:latin typeface="Gill Sans MT" pitchFamily="34" charset="0"/>
              </a:rPr>
              <a:t>Czech Republic</a:t>
            </a:r>
            <a:endParaRPr lang="en-US" dirty="0">
              <a:solidFill>
                <a:srgbClr val="FFC000"/>
              </a:solidFill>
              <a:latin typeface="Gill Sans MT" pitchFamily="34" charset="0"/>
            </a:endParaRPr>
          </a:p>
        </p:txBody>
      </p:sp>
      <p:sp>
        <p:nvSpPr>
          <p:cNvPr id="5" name="AutoShape 2" descr="Czech Republic considers name change to 'Czechia' | Financial Tim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 name="AutoShape 8" descr="Czech Republic Scenery Ultra HD Desktop Background Wallpaper for 4K UHD TV  : Widescreen &amp; UltraWide Desktop &amp; Laptop : Multi Display, Dual Monitor :  Tablet : Smartphon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 name="AutoShape 12" descr="Is it Called the Czech Republic or Czechia? - WorldAtlas"/>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1038" name="Picture 14"/>
          <p:cNvPicPr>
            <a:picLocks noChangeAspect="1" noChangeArrowheads="1"/>
          </p:cNvPicPr>
          <p:nvPr/>
        </p:nvPicPr>
        <p:blipFill rotWithShape="1">
          <a:blip r:embed="rId2">
            <a:extLst>
              <a:ext uri="{28A0092B-C50C-407E-A947-70E740481C1C}">
                <a14:useLocalDpi xmlns:a14="http://schemas.microsoft.com/office/drawing/2010/main" val="0"/>
              </a:ext>
            </a:extLst>
          </a:blip>
          <a:srcRect l="49358" r="-1" b="3948"/>
          <a:stretch/>
        </p:blipFill>
        <p:spPr bwMode="auto">
          <a:xfrm>
            <a:off x="7772400" y="1"/>
            <a:ext cx="1371601" cy="16742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89526747"/>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04800"/>
            <a:ext cx="9220200" cy="5715000"/>
          </a:xfrm>
        </p:spPr>
        <p:txBody>
          <a:bodyPr>
            <a:noAutofit/>
          </a:bodyPr>
          <a:lstStyle/>
          <a:p>
            <a:pPr marL="0" indent="0">
              <a:buNone/>
            </a:pPr>
            <a:r>
              <a:rPr lang="en-US" sz="2800" dirty="0">
                <a:solidFill>
                  <a:schemeClr val="bg1"/>
                </a:solidFill>
                <a:latin typeface="Georgia" pitchFamily="18" charset="0"/>
              </a:rPr>
              <a:t>The Czech Republic is a land-locked country in Central Europe. It is bordered by Germany to the west, Austria to the south, Slovakia to the east and Poland to the north. It consists mostly of low hills and plateaus surrounded along the borders by low mountains. Two areas of lowlands follow the Elbe river and the Morava river. About a third of the area of the Czech Republic is covered by forests.</a:t>
            </a:r>
          </a:p>
          <a:p>
            <a:pPr marL="0" indent="0">
              <a:buNone/>
            </a:pPr>
            <a:r>
              <a:rPr lang="en-US" sz="2800" dirty="0">
                <a:solidFill>
                  <a:schemeClr val="bg1"/>
                </a:solidFill>
                <a:latin typeface="Georgia" pitchFamily="18" charset="0"/>
              </a:rPr>
              <a:t>The Czech Republic also possesses Moldauhafen, a 30,000  enclave in the middle of Hamburg docks in Germany, which was awarded to Czechoslovakia by Article 363 of the Treaty of Versailles to allow the landlocked country a place where goods transported down river could be transferred to seagoing ships. This territory reverts to Germany in 2028.</a:t>
            </a:r>
          </a:p>
          <a:p>
            <a:endParaRPr lang="en-US" sz="2800" dirty="0">
              <a:latin typeface="Tw Cen MT Condensed Extra Bold" pitchFamily="34" charset="0"/>
              <a:ea typeface="+mj-ea"/>
              <a:cs typeface="+mj-cs"/>
            </a:endParaRPr>
          </a:p>
        </p:txBody>
      </p:sp>
      <p:sp>
        <p:nvSpPr>
          <p:cNvPr id="2" name="Title 1"/>
          <p:cNvSpPr>
            <a:spLocks noGrp="1"/>
          </p:cNvSpPr>
          <p:nvPr>
            <p:ph type="title"/>
          </p:nvPr>
        </p:nvSpPr>
        <p:spPr>
          <a:xfrm>
            <a:off x="457200" y="-381000"/>
            <a:ext cx="8229600" cy="1143000"/>
          </a:xfrm>
        </p:spPr>
        <p:txBody>
          <a:bodyPr>
            <a:normAutofit/>
            <a:scene3d>
              <a:camera prst="orthographicFront"/>
              <a:lightRig rig="threePt" dir="t"/>
            </a:scene3d>
            <a:sp3d extrusionH="57150">
              <a:bevelT w="38100" h="38100" prst="angle"/>
            </a:sp3d>
          </a:bodyPr>
          <a:lstStyle/>
          <a:p>
            <a:r>
              <a:rPr lang="en-US" sz="4000" dirty="0" smtClean="0">
                <a:solidFill>
                  <a:schemeClr val="bg1">
                    <a:lumMod val="50000"/>
                  </a:schemeClr>
                </a:solidFill>
                <a:latin typeface="Tw Cen MT Condensed Extra Bold" pitchFamily="34" charset="0"/>
              </a:rPr>
              <a:t>Geographical Location</a:t>
            </a:r>
            <a:endParaRPr lang="en-US" sz="4000" dirty="0">
              <a:solidFill>
                <a:schemeClr val="bg1">
                  <a:lumMod val="50000"/>
                </a:schemeClr>
              </a:solidFill>
              <a:latin typeface="Tw Cen MT Condensed Extra Bold" pitchFamily="34" charset="0"/>
            </a:endParaRPr>
          </a:p>
        </p:txBody>
      </p:sp>
    </p:spTree>
    <p:extLst>
      <p:ext uri="{BB962C8B-B14F-4D97-AF65-F5344CB8AC3E}">
        <p14:creationId xmlns:p14="http://schemas.microsoft.com/office/powerpoint/2010/main" val="2379027052"/>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609600" y="-152400"/>
            <a:ext cx="8229600" cy="1143000"/>
          </a:xfrm>
        </p:spPr>
        <p:txBody>
          <a:bodyPr>
            <a:normAutofit/>
            <a:scene3d>
              <a:camera prst="orthographicFront"/>
              <a:lightRig rig="threePt" dir="t"/>
            </a:scene3d>
            <a:sp3d extrusionH="57150">
              <a:bevelT w="38100" h="38100"/>
            </a:sp3d>
          </a:bodyPr>
          <a:lstStyle/>
          <a:p>
            <a:r>
              <a:rPr lang="en-US" sz="4000" dirty="0" smtClean="0">
                <a:latin typeface="Tw Cen MT Condensed Extra Bold" pitchFamily="34" charset="0"/>
              </a:rPr>
              <a:t>Geographical Location</a:t>
            </a:r>
            <a:endParaRPr lang="en-US" sz="4000" dirty="0">
              <a:latin typeface="Tw Cen MT Condensed Extra Bold" pitchFamily="34" charset="0"/>
            </a:endParaRPr>
          </a:p>
        </p:txBody>
      </p:sp>
    </p:spTree>
    <p:extLst>
      <p:ext uri="{BB962C8B-B14F-4D97-AF65-F5344CB8AC3E}">
        <p14:creationId xmlns:p14="http://schemas.microsoft.com/office/powerpoint/2010/main" val="187744662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8229600" cy="1143000"/>
          </a:xfrm>
        </p:spPr>
        <p:txBody>
          <a:bodyPr>
            <a:normAutofit/>
            <a:scene3d>
              <a:camera prst="orthographicFront"/>
              <a:lightRig rig="threePt" dir="t"/>
            </a:scene3d>
            <a:sp3d extrusionH="57150">
              <a:bevelT w="38100" h="38100"/>
            </a:sp3d>
          </a:bodyPr>
          <a:lstStyle/>
          <a:p>
            <a:r>
              <a:rPr lang="en-US" sz="4000" dirty="0" smtClean="0">
                <a:solidFill>
                  <a:schemeClr val="bg1">
                    <a:lumMod val="50000"/>
                  </a:schemeClr>
                </a:solidFill>
                <a:latin typeface="Tw Cen MT Condensed Extra Bold" pitchFamily="34" charset="0"/>
              </a:rPr>
              <a:t>Law of Czech Republic</a:t>
            </a:r>
            <a:endParaRPr lang="en-US" sz="4000" dirty="0">
              <a:solidFill>
                <a:schemeClr val="bg1">
                  <a:lumMod val="50000"/>
                </a:schemeClr>
              </a:solidFill>
              <a:latin typeface="Tw Cen MT Condensed Extra Bold" pitchFamily="34" charset="0"/>
            </a:endParaRPr>
          </a:p>
        </p:txBody>
      </p:sp>
      <p:sp>
        <p:nvSpPr>
          <p:cNvPr id="3" name="Content Placeholder 2"/>
          <p:cNvSpPr>
            <a:spLocks noGrp="1"/>
          </p:cNvSpPr>
          <p:nvPr>
            <p:ph idx="1"/>
          </p:nvPr>
        </p:nvSpPr>
        <p:spPr>
          <a:xfrm>
            <a:off x="0" y="457200"/>
            <a:ext cx="8229600" cy="3200400"/>
          </a:xfrm>
        </p:spPr>
        <p:txBody>
          <a:bodyPr vert="horz" lIns="91440" tIns="45720" rIns="91440" bIns="45720" rtlCol="0">
            <a:noAutofit/>
          </a:bodyPr>
          <a:lstStyle/>
          <a:p>
            <a:pPr marL="0" indent="0">
              <a:buNone/>
            </a:pPr>
            <a:r>
              <a:rPr lang="en-US" sz="2800" dirty="0">
                <a:solidFill>
                  <a:schemeClr val="bg1"/>
                </a:solidFill>
                <a:latin typeface="Georgia" pitchFamily="18" charset="0"/>
              </a:rPr>
              <a:t>Czech law, often referred to as the legal order of the Czech Republic (právní řád České republiky), is the system of legal rules in force in the Czech Republic, and in the international community it is a member of. Czech legal system belongs to the Germanic branch of continental legal culture (civil law).</a:t>
            </a:r>
          </a:p>
        </p:txBody>
      </p:sp>
      <p:sp>
        <p:nvSpPr>
          <p:cNvPr id="4" name="Title 1"/>
          <p:cNvSpPr txBox="1">
            <a:spLocks/>
          </p:cNvSpPr>
          <p:nvPr/>
        </p:nvSpPr>
        <p:spPr>
          <a:xfrm>
            <a:off x="533400" y="2819400"/>
            <a:ext cx="8229600" cy="1143000"/>
          </a:xfrm>
          <a:prstGeom prst="rect">
            <a:avLst/>
          </a:prstGeom>
        </p:spPr>
        <p:txBody>
          <a:bodyPr vert="horz" lIns="91440" tIns="45720" rIns="91440" bIns="45720" rtlCol="0" anchor="ctr">
            <a:normAutofit/>
            <a:scene3d>
              <a:camera prst="orthographicFront"/>
              <a:lightRig rig="threePt" dir="t"/>
            </a:scene3d>
            <a:sp3d extrusionH="57150">
              <a:bevelT w="38100" h="38100"/>
            </a:sp3d>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solidFill>
                  <a:schemeClr val="bg1">
                    <a:lumMod val="50000"/>
                  </a:schemeClr>
                </a:solidFill>
                <a:latin typeface="Tw Cen MT Condensed Extra Bold" pitchFamily="34" charset="0"/>
              </a:rPr>
              <a:t>Climate</a:t>
            </a:r>
          </a:p>
        </p:txBody>
      </p:sp>
      <p:sp>
        <p:nvSpPr>
          <p:cNvPr id="5" name="Content Placeholder 2"/>
          <p:cNvSpPr txBox="1">
            <a:spLocks/>
          </p:cNvSpPr>
          <p:nvPr/>
        </p:nvSpPr>
        <p:spPr>
          <a:xfrm>
            <a:off x="304800" y="3733800"/>
            <a:ext cx="8686800" cy="3200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a:solidFill>
                  <a:schemeClr val="bg1"/>
                </a:solidFill>
                <a:latin typeface="Georgia" pitchFamily="18" charset="0"/>
              </a:rPr>
              <a:t>The Czech Republic's climate is temperate, transitional between an oceanic climate and a continental climate. The summers are rather cool and dry, with average temperatures in most areas around 20 °C, the winters are fairly mild and wet with temperatures averaging around 0 °C in most areas. The relative humidity moves between 60 and 80 %.</a:t>
            </a:r>
          </a:p>
        </p:txBody>
      </p:sp>
    </p:spTree>
    <p:extLst>
      <p:ext uri="{BB962C8B-B14F-4D97-AF65-F5344CB8AC3E}">
        <p14:creationId xmlns:p14="http://schemas.microsoft.com/office/powerpoint/2010/main" val="821166642"/>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8197" y="0"/>
            <a:ext cx="9162197" cy="1909550"/>
            <a:chOff x="-18197" y="-4550"/>
            <a:chExt cx="9162197" cy="1909550"/>
          </a:xfrm>
        </p:grpSpPr>
        <p:sp>
          <p:nvSpPr>
            <p:cNvPr id="7" name="Rectangle 6"/>
            <p:cNvSpPr/>
            <p:nvPr/>
          </p:nvSpPr>
          <p:spPr>
            <a:xfrm>
              <a:off x="-18197" y="-4550"/>
              <a:ext cx="9144000" cy="9951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p:nvSpPr>
          <p:spPr>
            <a:xfrm>
              <a:off x="0" y="990600"/>
              <a:ext cx="9144000" cy="9144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Isosceles Triangle 4"/>
            <p:cNvSpPr/>
            <p:nvPr/>
          </p:nvSpPr>
          <p:spPr>
            <a:xfrm rot="5400000">
              <a:off x="-275798" y="257601"/>
              <a:ext cx="1905000" cy="1389797"/>
            </a:xfrm>
            <a:prstGeom prst="triangle">
              <a:avLst>
                <a:gd name="adj" fmla="val 5215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457200" y="14785"/>
            <a:ext cx="8229600" cy="1143000"/>
          </a:xfrm>
        </p:spPr>
        <p:txBody>
          <a:bodyPr>
            <a:normAutofit/>
            <a:scene3d>
              <a:camera prst="orthographicFront"/>
              <a:lightRig rig="threePt" dir="t"/>
            </a:scene3d>
            <a:sp3d extrusionH="57150">
              <a:bevelT w="38100" h="38100" prst="angle"/>
            </a:sp3d>
          </a:bodyPr>
          <a:lstStyle/>
          <a:p>
            <a:r>
              <a:rPr lang="en-US" sz="5400" dirty="0" smtClean="0">
                <a:solidFill>
                  <a:schemeClr val="bg1">
                    <a:lumMod val="50000"/>
                  </a:schemeClr>
                </a:solidFill>
                <a:latin typeface="Tw Cen MT Condensed Extra Bold" pitchFamily="34" charset="0"/>
              </a:rPr>
              <a:t>Flag of Czech Republic</a:t>
            </a:r>
            <a:endParaRPr lang="en-US" sz="5400" dirty="0">
              <a:solidFill>
                <a:schemeClr val="bg1">
                  <a:lumMod val="50000"/>
                </a:schemeClr>
              </a:solidFill>
              <a:latin typeface="Tw Cen MT Condensed Extra Bold" pitchFamily="34" charset="0"/>
            </a:endParaRPr>
          </a:p>
        </p:txBody>
      </p:sp>
      <p:sp>
        <p:nvSpPr>
          <p:cNvPr id="3" name="Content Placeholder 2"/>
          <p:cNvSpPr>
            <a:spLocks noGrp="1"/>
          </p:cNvSpPr>
          <p:nvPr>
            <p:ph idx="1"/>
          </p:nvPr>
        </p:nvSpPr>
        <p:spPr>
          <a:xfrm>
            <a:off x="0" y="1828800"/>
            <a:ext cx="9134901" cy="3276600"/>
          </a:xfrm>
        </p:spPr>
        <p:txBody>
          <a:bodyPr>
            <a:noAutofit/>
          </a:bodyPr>
          <a:lstStyle/>
          <a:p>
            <a:pPr marL="0" indent="0">
              <a:buNone/>
            </a:pPr>
            <a:r>
              <a:rPr lang="en-US" sz="2400" dirty="0">
                <a:solidFill>
                  <a:schemeClr val="bg1"/>
                </a:solidFill>
                <a:latin typeface="Georgia" pitchFamily="18" charset="0"/>
              </a:rPr>
              <a:t>The national flag of the Czech Republic (Czech: státní vlajka České republiky) or flag of Czechia (vlajka Česka), or Czech Flag (česká vlajka) is the same as the flag of the former Czechoslovakia. Upon the dissolution of Czechoslovakia in 1993, the Czech Republic kept the Czechoslovak flag while Slovakia adopted its own flag. The first flag of Czechoslovakia was based on the flag of Bohemia and was white over red. This was almost identical to the flag of Poland (only the proportion was different), so a blue triangle was added at the hoist in 1920. The flag was banned by the Nazis in 1939 as they established a government nominally in control of Bohemia and Moravia, and a horizontal tricolor of white, red, and blue was used for the duration of the war. The 1920 flag was restored in 1945.</a:t>
            </a:r>
          </a:p>
        </p:txBody>
      </p:sp>
    </p:spTree>
    <p:extLst>
      <p:ext uri="{BB962C8B-B14F-4D97-AF65-F5344CB8AC3E}">
        <p14:creationId xmlns:p14="http://schemas.microsoft.com/office/powerpoint/2010/main" val="170972286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400" y="0"/>
            <a:ext cx="4953000" cy="20546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idx="1"/>
          </p:nvPr>
        </p:nvSpPr>
        <p:spPr>
          <a:xfrm>
            <a:off x="76200" y="1905000"/>
            <a:ext cx="8229600" cy="4525963"/>
          </a:xfrm>
        </p:spPr>
        <p:txBody>
          <a:bodyPr>
            <a:noAutofit/>
          </a:bodyPr>
          <a:lstStyle/>
          <a:p>
            <a:r>
              <a:rPr lang="en-US" sz="2000" dirty="0">
                <a:solidFill>
                  <a:schemeClr val="bg1"/>
                </a:solidFill>
                <a:latin typeface="Georgia" pitchFamily="18" charset="0"/>
              </a:rPr>
              <a:t>The Czech koruna, also known as Czech Crown, (sign: Kč; code: CZK, Czech: koruna česká) has been the currency of the Czech Republic since 1993. The koruna is one of the European Union's 11 currencies, and the Czech Republic is legally bound to adopt the euro currency in the future.</a:t>
            </a:r>
          </a:p>
          <a:p>
            <a:r>
              <a:rPr lang="en-US" sz="2000" dirty="0">
                <a:solidFill>
                  <a:schemeClr val="bg1"/>
                </a:solidFill>
                <a:latin typeface="Georgia" pitchFamily="18" charset="0"/>
              </a:rPr>
              <a:t>The official name in Czech is koruna česká (plural koruny české, though the zero-grade genitive plural form korun českých is used on banknotes and coins of value 5 Kč or higher). The ISO 4217 code is CZK and the local acronym is Kč, which is placed after the numeric value (e.g., "50 Kč") or sometimes before it (as is seen on the 10-koruna coin). One koruna equals 100 haléřů (abbreviated as "h", singular: haléř, nominative plural: haléře, genitive plural: haléřů – used with numbers higher or equal to 5 – e.g. 3 haléře, 8 haléřů), but haléře have been withdrawn, and the smallest unit of physical currency is 1 Kč. Despite its withdrawal haléře are still present in prices of various products, but are rounded to koruna at checkout.</a:t>
            </a:r>
          </a:p>
          <a:p>
            <a:endParaRPr lang="en-US" sz="700" dirty="0"/>
          </a:p>
        </p:txBody>
      </p:sp>
      <p:sp>
        <p:nvSpPr>
          <p:cNvPr id="2" name="Title 1"/>
          <p:cNvSpPr>
            <a:spLocks noGrp="1"/>
          </p:cNvSpPr>
          <p:nvPr>
            <p:ph type="title"/>
          </p:nvPr>
        </p:nvSpPr>
        <p:spPr>
          <a:xfrm>
            <a:off x="457200" y="-304800"/>
            <a:ext cx="8229600" cy="1143000"/>
          </a:xfrm>
        </p:spPr>
        <p:txBody>
          <a:bodyPr vert="horz" lIns="91440" tIns="45720" rIns="91440" bIns="45720" rtlCol="0" anchor="ctr">
            <a:normAutofit/>
            <a:scene3d>
              <a:camera prst="orthographicFront"/>
              <a:lightRig rig="threePt" dir="t"/>
            </a:scene3d>
            <a:sp3d extrusionH="57150">
              <a:bevelT w="38100" h="38100" prst="angle"/>
            </a:sp3d>
          </a:bodyPr>
          <a:lstStyle/>
          <a:p>
            <a:r>
              <a:rPr lang="en-US" sz="5400" dirty="0" smtClean="0">
                <a:solidFill>
                  <a:schemeClr val="bg1">
                    <a:lumMod val="50000"/>
                  </a:schemeClr>
                </a:solidFill>
                <a:latin typeface="Tw Cen MT Condensed Extra Bold" pitchFamily="34" charset="0"/>
              </a:rPr>
              <a:t>Currency of Czech Republic</a:t>
            </a:r>
            <a:endParaRPr lang="en-US" sz="5400" dirty="0">
              <a:solidFill>
                <a:schemeClr val="bg1">
                  <a:lumMod val="50000"/>
                </a:schemeClr>
              </a:solidFill>
              <a:latin typeface="Tw Cen MT Condensed Extra Bold" pitchFamily="34" charset="0"/>
            </a:endParaRPr>
          </a:p>
        </p:txBody>
      </p:sp>
    </p:spTree>
    <p:extLst>
      <p:ext uri="{BB962C8B-B14F-4D97-AF65-F5344CB8AC3E}">
        <p14:creationId xmlns:p14="http://schemas.microsoft.com/office/powerpoint/2010/main" val="72205252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0601"/>
            <a:ext cx="8229600" cy="2362200"/>
          </a:xfrm>
        </p:spPr>
        <p:txBody>
          <a:bodyPr>
            <a:noAutofit/>
          </a:bodyPr>
          <a:lstStyle/>
          <a:p>
            <a:r>
              <a:rPr lang="en-US" sz="2400" dirty="0">
                <a:solidFill>
                  <a:schemeClr val="bg1"/>
                </a:solidFill>
                <a:latin typeface="Georgia" pitchFamily="18" charset="0"/>
              </a:rPr>
              <a:t>In </a:t>
            </a:r>
            <a:r>
              <a:rPr lang="en-US" sz="2400" dirty="0">
                <a:solidFill>
                  <a:schemeClr val="bg1"/>
                </a:solidFill>
                <a:latin typeface="Georgia" pitchFamily="18" charset="0"/>
              </a:rPr>
              <a:t>Czech Republic culture, families are warm, friendly, and welcoming. They rarely have more than two children and it's common for extended family members to live together, especially grandparents. </a:t>
            </a:r>
            <a:r>
              <a:rPr lang="en-US" sz="2400" dirty="0">
                <a:solidFill>
                  <a:schemeClr val="bg1"/>
                </a:solidFill>
                <a:latin typeface="Georgia" pitchFamily="18" charset="0"/>
              </a:rPr>
              <a:t>In small towns, people live in apartment blocks but enjoy visiting their country cottages during the weekend</a:t>
            </a:r>
            <a:r>
              <a:rPr lang="en-US" sz="2400" dirty="0" smtClean="0">
                <a:solidFill>
                  <a:schemeClr val="bg1"/>
                </a:solidFill>
                <a:latin typeface="Georgia" pitchFamily="18" charset="0"/>
              </a:rPr>
              <a:t>.</a:t>
            </a:r>
            <a:endParaRPr lang="en-US" sz="800" dirty="0"/>
          </a:p>
        </p:txBody>
      </p:sp>
      <p:sp>
        <p:nvSpPr>
          <p:cNvPr id="2" name="Title 1"/>
          <p:cNvSpPr>
            <a:spLocks noGrp="1"/>
          </p:cNvSpPr>
          <p:nvPr>
            <p:ph type="title"/>
          </p:nvPr>
        </p:nvSpPr>
        <p:spPr>
          <a:xfrm>
            <a:off x="457200" y="-304800"/>
            <a:ext cx="8229600" cy="1143000"/>
          </a:xfrm>
        </p:spPr>
        <p:txBody>
          <a:bodyPr vert="horz" lIns="91440" tIns="45720" rIns="91440" bIns="45720" rtlCol="0" anchor="ctr">
            <a:normAutofit/>
            <a:scene3d>
              <a:camera prst="orthographicFront"/>
              <a:lightRig rig="threePt" dir="t"/>
            </a:scene3d>
            <a:sp3d extrusionH="57150">
              <a:bevelT w="38100" h="38100" prst="angle"/>
            </a:sp3d>
          </a:bodyPr>
          <a:lstStyle/>
          <a:p>
            <a:r>
              <a:rPr lang="en-US" sz="5400" dirty="0" smtClean="0">
                <a:solidFill>
                  <a:schemeClr val="bg1">
                    <a:lumMod val="50000"/>
                  </a:schemeClr>
                </a:solidFill>
                <a:latin typeface="Tw Cen MT Condensed Extra Bold" pitchFamily="34" charset="0"/>
              </a:rPr>
              <a:t>Culture of Czech Republic</a:t>
            </a:r>
            <a:endParaRPr lang="en-US" sz="5400" dirty="0">
              <a:solidFill>
                <a:schemeClr val="bg1">
                  <a:lumMod val="50000"/>
                </a:schemeClr>
              </a:solidFill>
              <a:latin typeface="Tw Cen MT Condensed Extra Bold" pitchFamily="34"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83665" y="3200400"/>
            <a:ext cx="6236335" cy="365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936722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90601"/>
            <a:ext cx="8229600" cy="2362200"/>
          </a:xfrm>
        </p:spPr>
        <p:txBody>
          <a:bodyPr>
            <a:noAutofit/>
          </a:bodyPr>
          <a:lstStyle/>
          <a:p>
            <a:r>
              <a:rPr lang="en-US" sz="2400" dirty="0">
                <a:solidFill>
                  <a:schemeClr val="bg1"/>
                </a:solidFill>
                <a:latin typeface="Georgia" pitchFamily="18" charset="0"/>
              </a:rPr>
              <a:t>Christmas. Christmas is celebrated almost all over the world but in this country, it is done with true fervor. ...</a:t>
            </a:r>
          </a:p>
          <a:p>
            <a:r>
              <a:rPr lang="en-US" sz="2400" dirty="0">
                <a:solidFill>
                  <a:schemeClr val="bg1"/>
                </a:solidFill>
                <a:latin typeface="Georgia" pitchFamily="18" charset="0"/>
              </a:rPr>
              <a:t>Barborky or Feast of Saint </a:t>
            </a:r>
            <a:r>
              <a:rPr lang="en-US" sz="2400" dirty="0" smtClean="0">
                <a:solidFill>
                  <a:schemeClr val="bg1"/>
                </a:solidFill>
                <a:latin typeface="Georgia" pitchFamily="18" charset="0"/>
              </a:rPr>
              <a:t>Barbara</a:t>
            </a:r>
            <a:endParaRPr lang="en-US" sz="2400" dirty="0">
              <a:solidFill>
                <a:schemeClr val="bg1"/>
              </a:solidFill>
              <a:latin typeface="Georgia" pitchFamily="18" charset="0"/>
            </a:endParaRPr>
          </a:p>
          <a:p>
            <a:r>
              <a:rPr lang="en-US" sz="2400" dirty="0">
                <a:solidFill>
                  <a:schemeClr val="bg1"/>
                </a:solidFill>
                <a:latin typeface="Georgia" pitchFamily="18" charset="0"/>
              </a:rPr>
              <a:t>Velikonoce or </a:t>
            </a:r>
            <a:r>
              <a:rPr lang="en-US" sz="2400" dirty="0" smtClean="0">
                <a:solidFill>
                  <a:schemeClr val="bg1"/>
                </a:solidFill>
                <a:latin typeface="Georgia" pitchFamily="18" charset="0"/>
              </a:rPr>
              <a:t>Easter</a:t>
            </a:r>
            <a:endParaRPr lang="en-US" sz="2400" dirty="0">
              <a:solidFill>
                <a:schemeClr val="bg1"/>
              </a:solidFill>
              <a:latin typeface="Georgia" pitchFamily="18" charset="0"/>
            </a:endParaRPr>
          </a:p>
          <a:p>
            <a:r>
              <a:rPr lang="en-US" sz="2400" dirty="0">
                <a:solidFill>
                  <a:schemeClr val="bg1"/>
                </a:solidFill>
                <a:latin typeface="Georgia" pitchFamily="18" charset="0"/>
              </a:rPr>
              <a:t>Burning of </a:t>
            </a:r>
            <a:r>
              <a:rPr lang="en-US" sz="2400" dirty="0" smtClean="0">
                <a:solidFill>
                  <a:schemeClr val="bg1"/>
                </a:solidFill>
                <a:latin typeface="Georgia" pitchFamily="18" charset="0"/>
              </a:rPr>
              <a:t>Witches</a:t>
            </a:r>
            <a:endParaRPr lang="en-US" sz="2400" dirty="0">
              <a:solidFill>
                <a:schemeClr val="bg1"/>
              </a:solidFill>
              <a:latin typeface="Georgia" pitchFamily="18" charset="0"/>
            </a:endParaRPr>
          </a:p>
          <a:p>
            <a:r>
              <a:rPr lang="en-US" sz="2400" dirty="0">
                <a:solidFill>
                  <a:schemeClr val="bg1"/>
                </a:solidFill>
                <a:latin typeface="Georgia" pitchFamily="18" charset="0"/>
              </a:rPr>
              <a:t>Lovers' </a:t>
            </a:r>
            <a:r>
              <a:rPr lang="en-US" sz="2400" dirty="0" smtClean="0">
                <a:solidFill>
                  <a:schemeClr val="bg1"/>
                </a:solidFill>
                <a:latin typeface="Georgia" pitchFamily="18" charset="0"/>
              </a:rPr>
              <a:t>Day</a:t>
            </a:r>
            <a:endParaRPr lang="en-US" sz="2400" dirty="0">
              <a:solidFill>
                <a:schemeClr val="bg1"/>
              </a:solidFill>
              <a:latin typeface="Georgia" pitchFamily="18" charset="0"/>
            </a:endParaRPr>
          </a:p>
          <a:p>
            <a:r>
              <a:rPr lang="en-US" sz="2400" dirty="0">
                <a:solidFill>
                  <a:schemeClr val="bg1"/>
                </a:solidFill>
                <a:latin typeface="Georgia" pitchFamily="18" charset="0"/>
              </a:rPr>
              <a:t>Royal Silvering. </a:t>
            </a:r>
            <a:endParaRPr lang="en-US" sz="2400" dirty="0" smtClean="0">
              <a:solidFill>
                <a:schemeClr val="bg1"/>
              </a:solidFill>
              <a:latin typeface="Georgia" pitchFamily="18" charset="0"/>
            </a:endParaRPr>
          </a:p>
          <a:p>
            <a:r>
              <a:rPr lang="en-US" sz="2400" dirty="0" smtClean="0">
                <a:solidFill>
                  <a:schemeClr val="bg1"/>
                </a:solidFill>
                <a:latin typeface="Georgia" pitchFamily="18" charset="0"/>
              </a:rPr>
              <a:t>Feast </a:t>
            </a:r>
            <a:r>
              <a:rPr lang="en-US" sz="2400" dirty="0">
                <a:solidFill>
                  <a:schemeClr val="bg1"/>
                </a:solidFill>
                <a:latin typeface="Georgia" pitchFamily="18" charset="0"/>
              </a:rPr>
              <a:t>of the Rose of the Five </a:t>
            </a:r>
            <a:r>
              <a:rPr lang="en-US" sz="2400" dirty="0" smtClean="0">
                <a:solidFill>
                  <a:schemeClr val="bg1"/>
                </a:solidFill>
                <a:latin typeface="Georgia" pitchFamily="18" charset="0"/>
              </a:rPr>
              <a:t>Petals</a:t>
            </a:r>
          </a:p>
          <a:p>
            <a:r>
              <a:rPr lang="en-US" sz="2400" dirty="0" smtClean="0">
                <a:solidFill>
                  <a:schemeClr val="bg1"/>
                </a:solidFill>
                <a:latin typeface="Georgia" pitchFamily="18" charset="0"/>
              </a:rPr>
              <a:t>Prague </a:t>
            </a:r>
            <a:r>
              <a:rPr lang="en-US" sz="2400" dirty="0">
                <a:solidFill>
                  <a:schemeClr val="bg1"/>
                </a:solidFill>
                <a:latin typeface="Georgia" pitchFamily="18" charset="0"/>
              </a:rPr>
              <a:t>Spring.</a:t>
            </a:r>
          </a:p>
        </p:txBody>
      </p:sp>
      <p:sp>
        <p:nvSpPr>
          <p:cNvPr id="2" name="Title 1"/>
          <p:cNvSpPr>
            <a:spLocks noGrp="1"/>
          </p:cNvSpPr>
          <p:nvPr>
            <p:ph type="title"/>
          </p:nvPr>
        </p:nvSpPr>
        <p:spPr>
          <a:xfrm>
            <a:off x="-838200" y="-533400"/>
            <a:ext cx="10896600" cy="1143000"/>
          </a:xfrm>
        </p:spPr>
        <p:txBody>
          <a:bodyPr vert="horz" lIns="91440" tIns="45720" rIns="91440" bIns="45720" rtlCol="0" anchor="ctr">
            <a:noAutofit/>
            <a:scene3d>
              <a:camera prst="orthographicFront"/>
              <a:lightRig rig="threePt" dir="t"/>
            </a:scene3d>
            <a:sp3d extrusionH="57150">
              <a:bevelT w="38100" h="38100" prst="angle"/>
            </a:sp3d>
          </a:bodyPr>
          <a:lstStyle/>
          <a:p>
            <a:r>
              <a:rPr lang="en-US" sz="4800" dirty="0"/>
              <a:t/>
            </a:r>
            <a:br>
              <a:rPr lang="en-US" sz="4800" dirty="0"/>
            </a:br>
            <a:r>
              <a:rPr lang="en-US" sz="4800" dirty="0">
                <a:solidFill>
                  <a:schemeClr val="bg1">
                    <a:lumMod val="50000"/>
                  </a:schemeClr>
                </a:solidFill>
                <a:latin typeface="Tw Cen MT Condensed Extra Bold" pitchFamily="34" charset="0"/>
              </a:rPr>
              <a:t>Popular festivals in the Czech Republic</a:t>
            </a:r>
          </a:p>
        </p:txBody>
      </p:sp>
    </p:spTree>
    <p:extLst>
      <p:ext uri="{BB962C8B-B14F-4D97-AF65-F5344CB8AC3E}">
        <p14:creationId xmlns:p14="http://schemas.microsoft.com/office/powerpoint/2010/main" val="831704471"/>
      </p:ext>
    </p:extLst>
  </p:cSld>
  <p:clrMapOvr>
    <a:masterClrMapping/>
  </p:clrMapOvr>
  <mc:AlternateContent xmlns:mc="http://schemas.openxmlformats.org/markup-compatibility/2006" xmlns:p14="http://schemas.microsoft.com/office/powerpoint/2010/main">
    <mc:Choice Requires="p14">
      <p:transition spd="slow" p14:dur="800" advClick="0">
        <p:diamond/>
      </p:transition>
    </mc:Choice>
    <mc:Fallback xmlns="">
      <p:transition spd="slow" advClick="0">
        <p:diamond/>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270</TotalTime>
  <Words>221</Words>
  <Application>Microsoft Office PowerPoint</Application>
  <PresentationFormat>On-screen Show (4:3)</PresentationFormat>
  <Paragraphs>42</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Europe’s World City</vt:lpstr>
      <vt:lpstr>Geographical Location</vt:lpstr>
      <vt:lpstr>Geographical Location</vt:lpstr>
      <vt:lpstr>Law of Czech Republic</vt:lpstr>
      <vt:lpstr>Flag of Czech Republic</vt:lpstr>
      <vt:lpstr>Currency of Czech Republic</vt:lpstr>
      <vt:lpstr>Culture of Czech Republic</vt:lpstr>
      <vt:lpstr> Popular festivals in the Czech Republic</vt:lpstr>
      <vt:lpstr>Religion in the Czech Republic</vt:lpstr>
      <vt:lpstr>Entertainment Tourism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Czech Republic Cultural tourism</dc:title>
  <dc:creator>Jahanvi</dc:creator>
  <cp:lastModifiedBy>Jahanvi</cp:lastModifiedBy>
  <cp:revision>21</cp:revision>
  <dcterms:created xsi:type="dcterms:W3CDTF">2022-02-06T09:02:42Z</dcterms:created>
  <dcterms:modified xsi:type="dcterms:W3CDTF">2022-03-02T08:09:53Z</dcterms:modified>
</cp:coreProperties>
</file>

<file path=docProps/thumbnail.jpeg>
</file>